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26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31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51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7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23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29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90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04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7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2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0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910F-8846-4615-8D67-B15001BFE2E5}" type="datetimeFigureOut">
              <a:rPr lang="es-ES" smtClean="0"/>
              <a:t>18/04/2012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0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hyperlink" Target="http://1.bp.blogspot.com/_TJb-wUgjb6E/SUKGdivKWpI/AAAAAAAAEOY/yKQz-nCUzXQ/s1600-h/baracs03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3.bp.blogspot.com/_TJb-wUgjb6E/SUKGnfctHhI/AAAAAAAAEOg/DXrHChj66pI/s1600-h/baracs02.jpg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png"/><Relationship Id="rId9" Type="http://schemas.openxmlformats.org/officeDocument/2006/relationships/hyperlink" Target="http://2.bp.blogspot.com/_TJb-wUgjb6E/SUKGcwiGIpI/AAAAAAAAEOI/SchCX-6YNmA/s1600-h/baracs05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09" y="2636912"/>
            <a:ext cx="2232248" cy="90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07504" y="10734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II. Diseño y elaboración de Cuadros de Mando. Excel Dinámico, Excel Avanzado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404664"/>
            <a:ext cx="8784976" cy="1661993"/>
          </a:xfrm>
          <a:prstGeom prst="rect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Tema </a:t>
            </a:r>
            <a:r>
              <a:rPr lang="es-ES" b="1" dirty="0"/>
              <a:t>2: </a:t>
            </a:r>
            <a:r>
              <a:rPr lang="es-ES" b="1" dirty="0" smtClean="0"/>
              <a:t>Técnicas </a:t>
            </a:r>
            <a:r>
              <a:rPr lang="es-ES" b="1" dirty="0"/>
              <a:t>Básicas de Excel: Trucos, opciones y </a:t>
            </a:r>
            <a:r>
              <a:rPr lang="es-ES" b="1" dirty="0" smtClean="0"/>
              <a:t>personalización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Administración de nombres en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Trabajando con formatos. Numero en miles y millones.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Aplicando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símbolos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 nuestras celdas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Atajos de teclados útiles en Excel. Aumentando la productividad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Proteger Libro, Hojas, Celdas y Fórmulas. ¿Cómo ver todas las fórmulas de la hoja de cálculo?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CTRL+` Ocultar las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formula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dirty="0" smtClean="0">
                <a:latin typeface="Times New Roman" pitchFamily="18" charset="0"/>
                <a:cs typeface="Times New Roman" pitchFamily="18" charset="0"/>
              </a:rPr>
              <a:t>Otras utilidades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504" y="2079832"/>
            <a:ext cx="359153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Administración de nombres en Excel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3203848" y="192234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" b="1" i="1" dirty="0"/>
              <a:t>Definición de rangos simples Rangos simples basados en tabla o una celda</a:t>
            </a:r>
            <a:endParaRPr lang="es-ES" sz="2000" b="1" dirty="0"/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77514"/>
            <a:ext cx="6078265" cy="41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2838" y="3645024"/>
            <a:ext cx="26889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b="1" i="1" dirty="0"/>
              <a:t>Definición </a:t>
            </a:r>
            <a:r>
              <a:rPr lang="es-ES" b="1" i="1" dirty="0" smtClean="0"/>
              <a:t>Dinámicos:</a:t>
            </a:r>
          </a:p>
          <a:p>
            <a:pPr marL="0" lvl="1" algn="just"/>
            <a:r>
              <a:rPr lang="es-ES_tradnl" sz="2000" b="1" i="1" dirty="0" smtClean="0"/>
              <a:t>Función DESREF</a:t>
            </a:r>
            <a:endParaRPr lang="es-ES" sz="2000" b="1" dirty="0"/>
          </a:p>
        </p:txBody>
      </p:sp>
      <p:pic>
        <p:nvPicPr>
          <p:cNvPr id="1026" name="Imagen 1" descr="Descripción: http://photos1.blogger.com/blogger/3857/831/1600/desref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6" y="4324731"/>
            <a:ext cx="2724150" cy="7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" y="5267990"/>
            <a:ext cx="2796464" cy="1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1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7629" y="188640"/>
            <a:ext cx="359153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b="1" dirty="0"/>
              <a:t>Trabajando con </a:t>
            </a:r>
            <a:r>
              <a:rPr lang="es-ES" b="1" dirty="0" smtClean="0"/>
              <a:t>formatos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3491880" y="173078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i="1" dirty="0" smtClean="0"/>
              <a:t>Número </a:t>
            </a:r>
            <a:r>
              <a:rPr lang="es-ES" b="1" i="1" dirty="0"/>
              <a:t>en miles y </a:t>
            </a:r>
            <a:r>
              <a:rPr lang="es-ES" b="1" i="1" dirty="0" smtClean="0"/>
              <a:t>millones</a:t>
            </a:r>
            <a:endParaRPr lang="es-ES" sz="2000" b="1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366375" y="2722977"/>
            <a:ext cx="6768752" cy="41044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73" y="980728"/>
            <a:ext cx="584431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82627" y="980728"/>
            <a:ext cx="3053940" cy="27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76" y="39913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i="1" dirty="0" smtClean="0"/>
              <a:t>Aplicando símbolos</a:t>
            </a:r>
            <a:endParaRPr lang="es-ES" sz="2000" b="1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136" y="406538"/>
            <a:ext cx="7006436" cy="6347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8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629" y="188640"/>
            <a:ext cx="359153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dirty="0"/>
              <a:t>Atajos de teclado útiles en Excel. Aumentando la productividad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491880" y="173078"/>
            <a:ext cx="54726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i="1" dirty="0"/>
              <a:t>Seleccionar un rango de celdas hasta la última escrita</a:t>
            </a:r>
            <a:endParaRPr 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2934072" y="513998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err="1" smtClean="0"/>
              <a:t>Ctrl+Shift+Cursor</a:t>
            </a:r>
            <a:r>
              <a:rPr lang="es-ES" sz="3600" dirty="0" smtClean="0"/>
              <a:t> </a:t>
            </a:r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847782" y="1340767"/>
            <a:ext cx="1448435" cy="13290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91880" y="908720"/>
            <a:ext cx="5586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(abajo, arriba, derecha o izquierda) nos ira seleccionado el rango deseado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11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491936" y="1340767"/>
            <a:ext cx="1586865" cy="1333500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7391593" y="1336322"/>
            <a:ext cx="1572895" cy="133350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8383" y="1315855"/>
            <a:ext cx="36407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i="1" dirty="0"/>
              <a:t>Copiar y pegar de forma automática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1818406"/>
            <a:ext cx="3847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/>
              <a:t>Ctrl+C</a:t>
            </a:r>
            <a:r>
              <a:rPr lang="es-ES" sz="2000" b="1" dirty="0"/>
              <a:t> </a:t>
            </a:r>
            <a:r>
              <a:rPr lang="es-ES" sz="2000" b="1" dirty="0" smtClean="0"/>
              <a:t>= Copiar </a:t>
            </a:r>
            <a:r>
              <a:rPr lang="es-ES" sz="2000" b="1" dirty="0"/>
              <a:t>- </a:t>
            </a:r>
            <a:r>
              <a:rPr lang="es-ES" sz="2000" b="1" dirty="0" err="1"/>
              <a:t>Ctrl+V</a:t>
            </a:r>
            <a:r>
              <a:rPr lang="es-ES" sz="2000" b="1" dirty="0"/>
              <a:t> = Pegar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97629" y="3212976"/>
            <a:ext cx="886685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8899346" cy="315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73585" y="3275692"/>
            <a:ext cx="12170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lvl="0">
              <a:defRPr i="1"/>
            </a:lvl1pPr>
          </a:lstStyle>
          <a:p>
            <a:r>
              <a:rPr lang="es-ES_tradnl" dirty="0"/>
              <a:t>Más atajos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28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8" y="4005064"/>
            <a:ext cx="4299041" cy="265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612934" y="19050"/>
            <a:ext cx="3402123" cy="3121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97629" y="188640"/>
            <a:ext cx="359153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lvl="0"/>
            <a:r>
              <a:rPr lang="es-ES" b="1" dirty="0"/>
              <a:t>Proteger Libro, Hojas, Celdas y Fórmulas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75856" y="142473"/>
            <a:ext cx="35283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i="1" dirty="0"/>
              <a:t>Proteger un archivo con contraseña</a:t>
            </a:r>
            <a:endParaRPr lang="es-ES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1004236"/>
            <a:ext cx="48605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Cuando vamos a salvar el documento seleccionamos el 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Tipo: Libro de Excel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 escogemos 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Nombre de archivo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pero no le damos a 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Guardar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todavía, sino que haremos clic en 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Herramientas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y seleccionaremos 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Opciones generales…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003 Proteger un archivo Excel 2010 con contraseñ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67" y="834971"/>
            <a:ext cx="242189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5977294" y="3602445"/>
            <a:ext cx="28809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i="1" dirty="0"/>
              <a:t>Proteger </a:t>
            </a:r>
            <a:r>
              <a:rPr lang="es-ES" i="1" dirty="0" smtClean="0"/>
              <a:t>Celdas y fórmulas </a:t>
            </a:r>
            <a:endParaRPr lang="es-ES" sz="20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07191"/>
            <a:ext cx="5040561" cy="10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51520" y="2770662"/>
            <a:ext cx="28809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i="1" dirty="0"/>
              <a:t>Proteger </a:t>
            </a:r>
            <a:r>
              <a:rPr lang="es-ES" i="1" dirty="0" smtClean="0"/>
              <a:t>Hoja – Libro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9328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629" y="188640"/>
            <a:ext cx="359153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lvl="0"/>
            <a:r>
              <a:rPr lang="es-ES" i="1" dirty="0"/>
              <a:t>¿Cómo ver todas las fórmulas de la hoja de cálculo? </a:t>
            </a:r>
            <a:r>
              <a:rPr lang="es-ES" dirty="0"/>
              <a:t>CTRL+`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3275856" y="116632"/>
            <a:ext cx="1800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CTRL+` </a:t>
            </a:r>
            <a:r>
              <a:rPr lang="es-ES" sz="1400" dirty="0"/>
              <a:t>(acento grave, que suele encontrarse a la derecha de la tecla P</a:t>
            </a:r>
            <a:r>
              <a:rPr lang="es-ES" sz="1400" dirty="0" smtClean="0"/>
              <a:t>)</a:t>
            </a:r>
          </a:p>
          <a:p>
            <a:r>
              <a:rPr lang="es-ES_tradnl" sz="1400" dirty="0" smtClean="0"/>
              <a:t>o a través del menú…</a:t>
            </a:r>
          </a:p>
          <a:p>
            <a:pPr algn="just"/>
            <a:r>
              <a:rPr lang="es-ES" sz="1400" dirty="0"/>
              <a:t>menú formulas, auditoría de formulas</a:t>
            </a:r>
            <a:endParaRPr lang="es-ES" sz="14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116632"/>
            <a:ext cx="3627487" cy="330658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25211" y="3238550"/>
            <a:ext cx="45261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Ocultar las formulas de una celda o de un libro</a:t>
            </a:r>
            <a:endParaRPr lang="es-ES" i="1" dirty="0"/>
          </a:p>
        </p:txBody>
      </p:sp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22664" y="3744163"/>
            <a:ext cx="4373880" cy="25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static.commentcamarche.net/es.kioskea.net/pictures/JbVgHFd0-10flecha-s-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9" y="836712"/>
            <a:ext cx="3168352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99588" y="188640"/>
            <a:ext cx="359153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lvl="0"/>
            <a:r>
              <a:rPr lang="es-ES" i="1" dirty="0" smtClean="0"/>
              <a:t>Otras utilidades poco conocidas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75856" y="44624"/>
            <a:ext cx="24042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i="1"/>
            </a:lvl1pPr>
          </a:lstStyle>
          <a:p>
            <a:r>
              <a:rPr lang="es-ES" dirty="0"/>
              <a:t>La herramienta Cámara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444208" y="17398"/>
            <a:ext cx="2592288" cy="793115"/>
          </a:xfrm>
          <a:prstGeom prst="rect">
            <a:avLst/>
          </a:prstGeom>
        </p:spPr>
      </p:pic>
      <p:pic>
        <p:nvPicPr>
          <p:cNvPr id="6" name="5 Imagen" descr="http://static.commentcamarche.net/es.kioskea.net/pictures/gp5vazrl-10camara-s-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9134"/>
            <a:ext cx="3528392" cy="19558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99588" y="3429000"/>
            <a:ext cx="57685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Personalizando los comandos en la barra de acceso directo</a:t>
            </a:r>
            <a:endParaRPr lang="es-ES" i="1" dirty="0"/>
          </a:p>
        </p:txBody>
      </p:sp>
      <p:pic>
        <p:nvPicPr>
          <p:cNvPr id="8" name="BLOGGER_PHOTO_ID_5278929726246559250" descr="http://3.bp.blogspot.com/_TJb-wUgjb6E/SUKGnfctHhI/AAAAAAAAEOg/DXrHChj66pI/s400/baracs02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37" y="3922456"/>
            <a:ext cx="2445339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LOGGER_PHOTO_ID_5278929555330587282" descr="http://1.bp.blogspot.com/_TJb-wUgjb6E/SUKGdivKWpI/AAAAAAAAEOY/yKQz-nCUzXQ/s400/baracs03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922456"/>
            <a:ext cx="3052320" cy="22428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99588" y="6166667"/>
            <a:ext cx="5912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/>
              <a:t>Si apretamos la opción Más comandos veremos todas las otras alternativas</a:t>
            </a:r>
            <a:endParaRPr lang="es-ES" sz="1600" dirty="0"/>
          </a:p>
        </p:txBody>
      </p:sp>
      <p:pic>
        <p:nvPicPr>
          <p:cNvPr id="12" name="BLOGGER_PHOTO_ID_5278929541854012050" descr="http://2.bp.blogspot.com/_TJb-wUgjb6E/SUKGcwiGIpI/AAAAAAAAEOI/SchCX-6YNmA/s400/baracs05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3535185"/>
            <a:ext cx="3209780" cy="291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5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7337" y="332656"/>
            <a:ext cx="359153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i="1" dirty="0"/>
              <a:t>Crear una vista personal de Excel, fichero </a:t>
            </a:r>
            <a:r>
              <a:rPr lang="es-ES" i="1" dirty="0" err="1"/>
              <a:t>xlwy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0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262</Words>
  <Application>Microsoft Office PowerPoint</Application>
  <PresentationFormat>Presentación en pantalla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Igancio González</dc:creator>
  <cp:lastModifiedBy>Jose Igancio González</cp:lastModifiedBy>
  <cp:revision>41</cp:revision>
  <dcterms:created xsi:type="dcterms:W3CDTF">2012-04-17T20:52:22Z</dcterms:created>
  <dcterms:modified xsi:type="dcterms:W3CDTF">2012-04-18T21:21:38Z</dcterms:modified>
</cp:coreProperties>
</file>